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958" r:id="rId2"/>
    <p:sldMasterId id="2147483973" r:id="rId3"/>
    <p:sldMasterId id="2147483991" r:id="rId4"/>
  </p:sldMasterIdLst>
  <p:sldIdLst>
    <p:sldId id="256" r:id="rId5"/>
    <p:sldId id="318" r:id="rId6"/>
    <p:sldId id="261" r:id="rId7"/>
    <p:sldId id="290" r:id="rId8"/>
    <p:sldId id="293" r:id="rId9"/>
    <p:sldId id="267" r:id="rId10"/>
    <p:sldId id="271" r:id="rId11"/>
    <p:sldId id="273" r:id="rId12"/>
    <p:sldId id="264" r:id="rId13"/>
    <p:sldId id="265" r:id="rId14"/>
    <p:sldId id="309" r:id="rId15"/>
    <p:sldId id="310" r:id="rId16"/>
    <p:sldId id="312" r:id="rId17"/>
    <p:sldId id="275" r:id="rId18"/>
    <p:sldId id="313" r:id="rId19"/>
    <p:sldId id="294" r:id="rId20"/>
    <p:sldId id="317" r:id="rId21"/>
    <p:sldId id="296" r:id="rId22"/>
    <p:sldId id="297" r:id="rId23"/>
    <p:sldId id="320" r:id="rId24"/>
    <p:sldId id="321" r:id="rId25"/>
    <p:sldId id="315" r:id="rId26"/>
    <p:sldId id="314" r:id="rId27"/>
    <p:sldId id="323" r:id="rId28"/>
    <p:sldId id="322" r:id="rId29"/>
    <p:sldId id="288" r:id="rId30"/>
    <p:sldId id="319" r:id="rId3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47C07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122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1.png"/><Relationship Id="rId2" Type="http://schemas.openxmlformats.org/officeDocument/2006/relationships/image" Target="../media/image481.png"/><Relationship Id="rId1" Type="http://schemas.openxmlformats.org/officeDocument/2006/relationships/image" Target="../media/image47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42D5EB-D1BF-44B0-BB88-353EE88ACDF8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782EF2DF-7BAC-4FF3-8831-6AF89A9B9E36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>
              <a:latin typeface="Times New Roman" pitchFamily="18" charset="0"/>
              <a:cs typeface="Times New Roman" pitchFamily="18" charset="0"/>
            </a:rPr>
            <a:t>сюжетно - ролевые игры </a:t>
          </a:r>
        </a:p>
        <a:p>
          <a:pPr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EC3B37C7-76EA-4B19-81E5-74BC762D4400}" type="parTrans" cxnId="{8B509D10-C33F-4917-AA01-ACFCB25968D4}">
      <dgm:prSet/>
      <dgm:spPr/>
      <dgm:t>
        <a:bodyPr/>
        <a:lstStyle/>
        <a:p>
          <a:endParaRPr lang="ru-RU"/>
        </a:p>
      </dgm:t>
    </dgm:pt>
    <dgm:pt modelId="{ECF7AF65-F968-4B97-B4B2-FD74BBADFAE3}" type="sibTrans" cxnId="{8B509D10-C33F-4917-AA01-ACFCB25968D4}">
      <dgm:prSet/>
      <dgm:spPr/>
      <dgm:t>
        <a:bodyPr/>
        <a:lstStyle/>
        <a:p>
          <a:endParaRPr lang="ru-RU"/>
        </a:p>
      </dgm:t>
    </dgm:pt>
    <dgm:pt modelId="{3D8C4AD3-C732-4AE0-88DE-8823E6C62860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>
              <a:latin typeface="Times New Roman" pitchFamily="18" charset="0"/>
              <a:cs typeface="Times New Roman" pitchFamily="18" charset="0"/>
            </a:rPr>
            <a:t>игровые сценки 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55E20BF8-3C2A-4A3D-B265-E4E7956AB2BA}" type="parTrans" cxnId="{49EAEC7B-BD68-47BE-8704-7B6EEEC374ED}">
      <dgm:prSet/>
      <dgm:spPr/>
      <dgm:t>
        <a:bodyPr/>
        <a:lstStyle/>
        <a:p>
          <a:endParaRPr lang="ru-RU"/>
        </a:p>
      </dgm:t>
    </dgm:pt>
    <dgm:pt modelId="{94DE8D04-07FC-42E3-B421-0927CCDDC6B1}" type="sibTrans" cxnId="{49EAEC7B-BD68-47BE-8704-7B6EEEC374ED}">
      <dgm:prSet/>
      <dgm:spPr/>
      <dgm:t>
        <a:bodyPr/>
        <a:lstStyle/>
        <a:p>
          <a:endParaRPr lang="ru-RU"/>
        </a:p>
      </dgm:t>
    </dgm:pt>
    <dgm:pt modelId="{42996E6E-6F81-4FC9-A361-57E32BF32466}">
      <dgm:prSet phldrT="[Текст]"/>
      <dgm:spPr/>
      <dgm:t>
        <a:bodyPr/>
        <a:lstStyle/>
        <a:p>
          <a:r>
            <a:rPr lang="ru-RU" dirty="0">
              <a:latin typeface="Times New Roman" pitchFamily="18" charset="0"/>
              <a:cs typeface="Times New Roman" pitchFamily="18" charset="0"/>
            </a:rPr>
            <a:t>«жизненно-имитационная»</a:t>
          </a:r>
        </a:p>
      </dgm:t>
    </dgm:pt>
    <dgm:pt modelId="{7F65040B-A354-4B4E-B01F-A3DCE492470C}" type="parTrans" cxnId="{71225303-554C-46F0-A663-B52B5EBCB747}">
      <dgm:prSet/>
      <dgm:spPr/>
      <dgm:t>
        <a:bodyPr/>
        <a:lstStyle/>
        <a:p>
          <a:endParaRPr lang="ru-RU"/>
        </a:p>
      </dgm:t>
    </dgm:pt>
    <dgm:pt modelId="{A6E31BA2-24B5-40F1-B31D-E0AF10326CE8}" type="sibTrans" cxnId="{71225303-554C-46F0-A663-B52B5EBCB747}">
      <dgm:prSet/>
      <dgm:spPr/>
      <dgm:t>
        <a:bodyPr/>
        <a:lstStyle/>
        <a:p>
          <a:endParaRPr lang="ru-RU"/>
        </a:p>
      </dgm:t>
    </dgm:pt>
    <dgm:pt modelId="{35DDA7F3-FA82-4935-A191-B7A5492B1103}" type="pres">
      <dgm:prSet presAssocID="{CC42D5EB-D1BF-44B0-BB88-353EE88ACDF8}" presName="linearFlow" presStyleCnt="0">
        <dgm:presLayoutVars>
          <dgm:dir/>
          <dgm:resizeHandles val="exact"/>
        </dgm:presLayoutVars>
      </dgm:prSet>
      <dgm:spPr/>
    </dgm:pt>
    <dgm:pt modelId="{8730962B-4F96-473B-9B40-975D785138BE}" type="pres">
      <dgm:prSet presAssocID="{782EF2DF-7BAC-4FF3-8831-6AF89A9B9E36}" presName="composite" presStyleCnt="0"/>
      <dgm:spPr/>
    </dgm:pt>
    <dgm:pt modelId="{61F3CF0E-FFC6-455F-88F5-EE2A008DDC5B}" type="pres">
      <dgm:prSet presAssocID="{782EF2DF-7BAC-4FF3-8831-6AF89A9B9E36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5A95433-41FB-479B-AFB6-0891D5BCE09D}" type="pres">
      <dgm:prSet presAssocID="{782EF2DF-7BAC-4FF3-8831-6AF89A9B9E36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BA122A-B8A4-4E0E-A4A9-B9EB69F8AF98}" type="pres">
      <dgm:prSet presAssocID="{ECF7AF65-F968-4B97-B4B2-FD74BBADFAE3}" presName="spacing" presStyleCnt="0"/>
      <dgm:spPr/>
    </dgm:pt>
    <dgm:pt modelId="{69E5FE06-D1DC-45D8-B19B-126461632493}" type="pres">
      <dgm:prSet presAssocID="{3D8C4AD3-C732-4AE0-88DE-8823E6C62860}" presName="composite" presStyleCnt="0"/>
      <dgm:spPr/>
    </dgm:pt>
    <dgm:pt modelId="{2A1A462E-D734-4B3A-BC4D-CF2A2B100300}" type="pres">
      <dgm:prSet presAssocID="{3D8C4AD3-C732-4AE0-88DE-8823E6C62860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EBD3AB7-4857-439C-9A22-A325B7F97D79}" type="pres">
      <dgm:prSet presAssocID="{3D8C4AD3-C732-4AE0-88DE-8823E6C62860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4E91A4-7263-4762-A164-F864D8347E27}" type="pres">
      <dgm:prSet presAssocID="{94DE8D04-07FC-42E3-B421-0927CCDDC6B1}" presName="spacing" presStyleCnt="0"/>
      <dgm:spPr/>
    </dgm:pt>
    <dgm:pt modelId="{2BFE77EB-E3B6-45A0-B640-6B90A6D3FF7E}" type="pres">
      <dgm:prSet presAssocID="{42996E6E-6F81-4FC9-A361-57E32BF32466}" presName="composite" presStyleCnt="0"/>
      <dgm:spPr/>
    </dgm:pt>
    <dgm:pt modelId="{1F771DB6-17D5-4671-AA0E-3472A07BF384}" type="pres">
      <dgm:prSet presAssocID="{42996E6E-6F81-4FC9-A361-57E32BF32466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D9D139F-6053-419D-8459-9EA0D95AA2D0}" type="pres">
      <dgm:prSet presAssocID="{42996E6E-6F81-4FC9-A361-57E32BF32466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E51204-CB31-410F-93C5-90D422BE5A27}" type="presOf" srcId="{CC42D5EB-D1BF-44B0-BB88-353EE88ACDF8}" destId="{35DDA7F3-FA82-4935-A191-B7A5492B1103}" srcOrd="0" destOrd="0" presId="urn:microsoft.com/office/officeart/2005/8/layout/vList3#1"/>
    <dgm:cxn modelId="{0B665748-F0C8-4A5B-929B-D00F5752273B}" type="presOf" srcId="{42996E6E-6F81-4FC9-A361-57E32BF32466}" destId="{FD9D139F-6053-419D-8459-9EA0D95AA2D0}" srcOrd="0" destOrd="0" presId="urn:microsoft.com/office/officeart/2005/8/layout/vList3#1"/>
    <dgm:cxn modelId="{49EAEC7B-BD68-47BE-8704-7B6EEEC374ED}" srcId="{CC42D5EB-D1BF-44B0-BB88-353EE88ACDF8}" destId="{3D8C4AD3-C732-4AE0-88DE-8823E6C62860}" srcOrd="1" destOrd="0" parTransId="{55E20BF8-3C2A-4A3D-B265-E4E7956AB2BA}" sibTransId="{94DE8D04-07FC-42E3-B421-0927CCDDC6B1}"/>
    <dgm:cxn modelId="{F90261CB-73BA-4E60-9B86-35CE386E55CB}" type="presOf" srcId="{3D8C4AD3-C732-4AE0-88DE-8823E6C62860}" destId="{3EBD3AB7-4857-439C-9A22-A325B7F97D79}" srcOrd="0" destOrd="0" presId="urn:microsoft.com/office/officeart/2005/8/layout/vList3#1"/>
    <dgm:cxn modelId="{8B509D10-C33F-4917-AA01-ACFCB25968D4}" srcId="{CC42D5EB-D1BF-44B0-BB88-353EE88ACDF8}" destId="{782EF2DF-7BAC-4FF3-8831-6AF89A9B9E36}" srcOrd="0" destOrd="0" parTransId="{EC3B37C7-76EA-4B19-81E5-74BC762D4400}" sibTransId="{ECF7AF65-F968-4B97-B4B2-FD74BBADFAE3}"/>
    <dgm:cxn modelId="{7A21646D-9B27-4B07-AEE7-95C015AA1D86}" type="presOf" srcId="{782EF2DF-7BAC-4FF3-8831-6AF89A9B9E36}" destId="{85A95433-41FB-479B-AFB6-0891D5BCE09D}" srcOrd="0" destOrd="0" presId="urn:microsoft.com/office/officeart/2005/8/layout/vList3#1"/>
    <dgm:cxn modelId="{71225303-554C-46F0-A663-B52B5EBCB747}" srcId="{CC42D5EB-D1BF-44B0-BB88-353EE88ACDF8}" destId="{42996E6E-6F81-4FC9-A361-57E32BF32466}" srcOrd="2" destOrd="0" parTransId="{7F65040B-A354-4B4E-B01F-A3DCE492470C}" sibTransId="{A6E31BA2-24B5-40F1-B31D-E0AF10326CE8}"/>
    <dgm:cxn modelId="{958C0226-F946-452D-A3EB-EC3FCE2870AF}" type="presParOf" srcId="{35DDA7F3-FA82-4935-A191-B7A5492B1103}" destId="{8730962B-4F96-473B-9B40-975D785138BE}" srcOrd="0" destOrd="0" presId="urn:microsoft.com/office/officeart/2005/8/layout/vList3#1"/>
    <dgm:cxn modelId="{A0E82E81-4A4E-4596-8077-B30EDA8E11EE}" type="presParOf" srcId="{8730962B-4F96-473B-9B40-975D785138BE}" destId="{61F3CF0E-FFC6-455F-88F5-EE2A008DDC5B}" srcOrd="0" destOrd="0" presId="urn:microsoft.com/office/officeart/2005/8/layout/vList3#1"/>
    <dgm:cxn modelId="{D4322468-3600-4D08-8293-59FFAD4E1B10}" type="presParOf" srcId="{8730962B-4F96-473B-9B40-975D785138BE}" destId="{85A95433-41FB-479B-AFB6-0891D5BCE09D}" srcOrd="1" destOrd="0" presId="urn:microsoft.com/office/officeart/2005/8/layout/vList3#1"/>
    <dgm:cxn modelId="{85493417-A312-407E-9DB5-35583E7802B0}" type="presParOf" srcId="{35DDA7F3-FA82-4935-A191-B7A5492B1103}" destId="{8EBA122A-B8A4-4E0E-A4A9-B9EB69F8AF98}" srcOrd="1" destOrd="0" presId="urn:microsoft.com/office/officeart/2005/8/layout/vList3#1"/>
    <dgm:cxn modelId="{25DEC8AB-5F09-426E-BB9F-C8C4552FB16F}" type="presParOf" srcId="{35DDA7F3-FA82-4935-A191-B7A5492B1103}" destId="{69E5FE06-D1DC-45D8-B19B-126461632493}" srcOrd="2" destOrd="0" presId="urn:microsoft.com/office/officeart/2005/8/layout/vList3#1"/>
    <dgm:cxn modelId="{6C0D98E3-BFC2-46EE-84D7-5ECC7A7B3DC9}" type="presParOf" srcId="{69E5FE06-D1DC-45D8-B19B-126461632493}" destId="{2A1A462E-D734-4B3A-BC4D-CF2A2B100300}" srcOrd="0" destOrd="0" presId="urn:microsoft.com/office/officeart/2005/8/layout/vList3#1"/>
    <dgm:cxn modelId="{D8BA8748-D512-45DC-AA8B-EAAAD05CB83B}" type="presParOf" srcId="{69E5FE06-D1DC-45D8-B19B-126461632493}" destId="{3EBD3AB7-4857-439C-9A22-A325B7F97D79}" srcOrd="1" destOrd="0" presId="urn:microsoft.com/office/officeart/2005/8/layout/vList3#1"/>
    <dgm:cxn modelId="{256A8011-0E0B-47EA-9032-CCD647558485}" type="presParOf" srcId="{35DDA7F3-FA82-4935-A191-B7A5492B1103}" destId="{244E91A4-7263-4762-A164-F864D8347E27}" srcOrd="3" destOrd="0" presId="urn:microsoft.com/office/officeart/2005/8/layout/vList3#1"/>
    <dgm:cxn modelId="{E5BC2ECF-EE37-457B-B27B-0BCB8D120E24}" type="presParOf" srcId="{35DDA7F3-FA82-4935-A191-B7A5492B1103}" destId="{2BFE77EB-E3B6-45A0-B640-6B90A6D3FF7E}" srcOrd="4" destOrd="0" presId="urn:microsoft.com/office/officeart/2005/8/layout/vList3#1"/>
    <dgm:cxn modelId="{0061591A-5FB3-4AC4-BAF7-0F53B36DAB22}" type="presParOf" srcId="{2BFE77EB-E3B6-45A0-B640-6B90A6D3FF7E}" destId="{1F771DB6-17D5-4671-AA0E-3472A07BF384}" srcOrd="0" destOrd="0" presId="urn:microsoft.com/office/officeart/2005/8/layout/vList3#1"/>
    <dgm:cxn modelId="{EE9435AB-3673-43DF-8CAF-B0DAECA25C00}" type="presParOf" srcId="{2BFE77EB-E3B6-45A0-B640-6B90A6D3FF7E}" destId="{FD9D139F-6053-419D-8459-9EA0D95AA2D0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A95433-41FB-479B-AFB6-0891D5BCE09D}">
      <dsp:nvSpPr>
        <dsp:cNvPr id="0" name=""/>
        <dsp:cNvSpPr/>
      </dsp:nvSpPr>
      <dsp:spPr>
        <a:xfrm rot="10800000">
          <a:off x="1618464" y="759"/>
          <a:ext cx="5341796" cy="10918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1496" tIns="114300" rIns="213360" bIns="1143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000" kern="1200" dirty="0">
              <a:latin typeface="Times New Roman" pitchFamily="18" charset="0"/>
              <a:cs typeface="Times New Roman" pitchFamily="18" charset="0"/>
            </a:rPr>
            <a:t>сюжетно - ролевые игры </a:t>
          </a:r>
        </a:p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10800000">
        <a:off x="1891438" y="759"/>
        <a:ext cx="5068822" cy="1091896"/>
      </dsp:txXfrm>
    </dsp:sp>
    <dsp:sp modelId="{61F3CF0E-FFC6-455F-88F5-EE2A008DDC5B}">
      <dsp:nvSpPr>
        <dsp:cNvPr id="0" name=""/>
        <dsp:cNvSpPr/>
      </dsp:nvSpPr>
      <dsp:spPr>
        <a:xfrm>
          <a:off x="1072515" y="759"/>
          <a:ext cx="1091896" cy="1091896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BD3AB7-4857-439C-9A22-A325B7F97D79}">
      <dsp:nvSpPr>
        <dsp:cNvPr id="0" name=""/>
        <dsp:cNvSpPr/>
      </dsp:nvSpPr>
      <dsp:spPr>
        <a:xfrm rot="10800000">
          <a:off x="1618464" y="1418596"/>
          <a:ext cx="5341796" cy="10918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1496" tIns="114300" rIns="213360" bIns="1143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000" kern="1200" dirty="0">
              <a:latin typeface="Times New Roman" pitchFamily="18" charset="0"/>
              <a:cs typeface="Times New Roman" pitchFamily="18" charset="0"/>
            </a:rPr>
            <a:t>игровые сценки 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 dirty="0"/>
        </a:p>
      </dsp:txBody>
      <dsp:txXfrm rot="10800000">
        <a:off x="1891438" y="1418596"/>
        <a:ext cx="5068822" cy="1091896"/>
      </dsp:txXfrm>
    </dsp:sp>
    <dsp:sp modelId="{2A1A462E-D734-4B3A-BC4D-CF2A2B100300}">
      <dsp:nvSpPr>
        <dsp:cNvPr id="0" name=""/>
        <dsp:cNvSpPr/>
      </dsp:nvSpPr>
      <dsp:spPr>
        <a:xfrm>
          <a:off x="1072515" y="1418596"/>
          <a:ext cx="1091896" cy="1091896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9D139F-6053-419D-8459-9EA0D95AA2D0}">
      <dsp:nvSpPr>
        <dsp:cNvPr id="0" name=""/>
        <dsp:cNvSpPr/>
      </dsp:nvSpPr>
      <dsp:spPr>
        <a:xfrm rot="10800000">
          <a:off x="1618464" y="2836432"/>
          <a:ext cx="5341796" cy="1091896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149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>
              <a:latin typeface="Times New Roman" pitchFamily="18" charset="0"/>
              <a:cs typeface="Times New Roman" pitchFamily="18" charset="0"/>
            </a:rPr>
            <a:t>«жизненно-имитационная»</a:t>
          </a:r>
        </a:p>
      </dsp:txBody>
      <dsp:txXfrm rot="10800000">
        <a:off x="1891438" y="2836432"/>
        <a:ext cx="5068822" cy="1091896"/>
      </dsp:txXfrm>
    </dsp:sp>
    <dsp:sp modelId="{1F771DB6-17D5-4671-AA0E-3472A07BF384}">
      <dsp:nvSpPr>
        <dsp:cNvPr id="0" name=""/>
        <dsp:cNvSpPr/>
      </dsp:nvSpPr>
      <dsp:spPr>
        <a:xfrm>
          <a:off x="1072515" y="2836432"/>
          <a:ext cx="1091896" cy="1091896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6086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237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2857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ctr" eaLnBrk="1" latinLnBrk="0" hangingPunct="1"/>
            <a:fld id="{23A271A1-F6D6-438B-A432-4747EE7ECD40}" type="datetimeFigureOut">
              <a:rPr lang="en-US" smtClean="0"/>
              <a:pPr algn="ctr" eaLnBrk="1" latinLnBrk="0" hangingPunct="1"/>
              <a:t>10/26/2022</a:t>
            </a:fld>
            <a:endParaRPr lang="en-US" sz="2000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42866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F0C94032-CD4C-4C25-B0C2-CEC720522D92}" type="slidenum">
              <a:rPr kumimoji="0" lang="en-US" smtClean="0"/>
              <a:pPr algn="ctr" eaLnBrk="1" latinLnBrk="0" hangingPunct="1"/>
              <a:t>‹#›</a:t>
            </a:fld>
            <a:endParaRPr kumimoji="0"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23A271A1-F6D6-438B-A432-4747EE7ECD40}" type="datetimeFigureOut">
              <a:rPr lang="en-US" smtClean="0"/>
              <a:pPr eaLnBrk="1" latinLnBrk="0" hangingPunct="1"/>
              <a:t>10/26/2022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94032-CD4C-4C25-B0C2-CEC720522D92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324166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6940157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3268185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3DCC80-AAE5-4134-93F7-F1D6C63BFC88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39B197-05B9-4A0E-9CF0-4D9F95F16AD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0654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E26A01-4E66-4B60-8DA9-0CE936F40011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8283DF-CED1-49C2-A6A9-44DC6A0F936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7986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EAF676-01DE-40DE-98AB-E471F5475D99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6EC088-517B-4069-B90A-FA7A9C9C3051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26060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223E12-3ED0-4B57-96A2-21053E2BE56A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1F4AA-4028-4DC5-ACAF-6361B116163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468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79332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651FD6-A91C-4907-836D-5DCA6660C29C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24273-8480-44B6-8B32-1504B3A5197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65043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05ECE5-05FD-415F-848D-D6145A0F8ADB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6F021A-F7BB-47F1-A073-F333B3B86F8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15902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07D118-46D5-4371-9CDB-3F9C0DC2DE01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F5BD71-507E-4B26-AABA-0A737F3BE3E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08704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2DC100-CDD6-43F4-B332-D6F774EE2CCC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B237AF-3F14-4C78-801D-B11C2D895AB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1428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05E141-58EB-42DF-8AB7-CE585AF1EA8E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7FEDAC-6516-441F-BA9C-9947F1896FAA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25058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31880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55074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base" latinLnBrk="0">
              <a:spcAft>
                <a:spcPct val="0"/>
              </a:spcAft>
            </a:pPr>
            <a:r>
              <a:rPr lang="en-US" sz="8000" dirty="0">
                <a:solidFill>
                  <a:prstClr val="black"/>
                </a:solidFill>
                <a:effectLst/>
                <a:latin typeface="Arial" charset="0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base" latinLnBrk="0">
              <a:spcAft>
                <a:spcPct val="0"/>
              </a:spcAft>
            </a:pPr>
            <a:r>
              <a:rPr lang="en-US" sz="8000" dirty="0">
                <a:solidFill>
                  <a:prstClr val="black"/>
                </a:solidFill>
                <a:effectLst/>
                <a:latin typeface="Arial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795919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36685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622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787904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57705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51F590-BD52-444C-9F8D-3EE1CEE283C7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B863F7-8F06-40A7-9BA8-03BA9AEAA8EA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82789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BF88B-B548-4831-BB3C-99ACFC66D50A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30D5B1-8B3D-4912-8439-C8461DB9875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31759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23DCC80-AAE5-4134-93F7-F1D6C63BFC88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39B197-05B9-4A0E-9CF0-4D9F95F16AD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02695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1E26A01-4E66-4B60-8DA9-0CE936F40011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8283DF-CED1-49C2-A6A9-44DC6A0F936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94795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EAF676-01DE-40DE-98AB-E471F5475D99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6EC088-517B-4069-B90A-FA7A9C9C3051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92147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223E12-3ED0-4B57-96A2-21053E2BE56A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21F4AA-4028-4DC5-ACAF-6361B1161638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607258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651FD6-A91C-4907-836D-5DCA6660C29C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524273-8480-44B6-8B32-1504B3A51975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4029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05ECE5-05FD-415F-848D-D6145A0F8ADB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6F021A-F7BB-47F1-A073-F333B3B86F8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97568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07D118-46D5-4371-9CDB-3F9C0DC2DE01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F5BD71-507E-4B26-AABA-0A737F3BE3E0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583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198114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2DC100-CDD6-43F4-B332-D6F774EE2CCC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B237AF-3F14-4C78-801D-B11C2D895AB6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7317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805E141-58EB-42DF-8AB7-CE585AF1EA8E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7FEDAC-6516-441F-BA9C-9947F1896FAA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01770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621212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64055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fontAlgn="base" latinLnBrk="0">
              <a:spcAft>
                <a:spcPct val="0"/>
              </a:spcAft>
            </a:pPr>
            <a:r>
              <a:rPr lang="en-US" sz="8000" dirty="0">
                <a:solidFill>
                  <a:prstClr val="black"/>
                </a:solidFill>
                <a:effectLst/>
                <a:latin typeface="Arial" charset="0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fontAlgn="base" latinLnBrk="0">
              <a:spcAft>
                <a:spcPct val="0"/>
              </a:spcAft>
            </a:pPr>
            <a:r>
              <a:rPr lang="en-US" sz="8000" dirty="0">
                <a:solidFill>
                  <a:prstClr val="black"/>
                </a:solidFill>
                <a:effectLst/>
                <a:latin typeface="Arial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484223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51605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78300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90795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51F590-BD52-444C-9F8D-3EE1CEE283C7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B863F7-8F06-40A7-9BA8-03BA9AEAA8EA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4121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7BF88B-B548-4831-BB3C-99ACFC66D50A}" type="datetimeFigureOut">
              <a:rPr lang="ru-RU" smtClean="0">
                <a:solidFill>
                  <a:prstClr val="black"/>
                </a:solidFill>
              </a:rPr>
              <a:pPr>
                <a:defRPr/>
              </a:pPr>
              <a:t>26.10.2022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30D5B1-8B3D-4912-8439-C8461DB9875F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7760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8119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291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688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7035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2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  <p:sldLayoutId id="2147483970" r:id="rId12"/>
    <p:sldLayoutId id="2147483971" r:id="rId13"/>
    <p:sldLayoutId id="2147483972" r:id="rId14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  <a:latin typeface="Arial" charset="0"/>
              </a:rPr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t>26.10.2022</a:t>
            </a:fld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  <a:latin typeface="Arial" charset="0"/>
              </a:rPr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3173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  <p:sldLayoutId id="2147483986" r:id="rId13"/>
    <p:sldLayoutId id="2147483987" r:id="rId14"/>
    <p:sldLayoutId id="2147483988" r:id="rId15"/>
    <p:sldLayoutId id="2147483989" r:id="rId16"/>
    <p:sldLayoutId id="214748399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fld id="{3077B04F-5D1A-41CA-9B54-C3159FBFCE54}" type="datetimeFigureOut">
              <a:rPr lang="ru-RU" smtClean="0">
                <a:solidFill>
                  <a:prstClr val="black"/>
                </a:solidFill>
                <a:latin typeface="Arial" charset="0"/>
              </a:rPr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t>26.10.2022</a:t>
            </a:fld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fld id="{03CB7C4D-7FE9-4FCA-9BA1-E85ABA4D4B73}" type="slidenum">
              <a:rPr lang="ru-RU" smtClean="0">
                <a:solidFill>
                  <a:prstClr val="black"/>
                </a:solidFill>
                <a:latin typeface="Arial" charset="0"/>
              </a:rPr>
              <a:pPr fontAlgn="base" latinLnBrk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976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94" r:id="rId3"/>
    <p:sldLayoutId id="2147483995" r:id="rId4"/>
    <p:sldLayoutId id="2147483996" r:id="rId5"/>
    <p:sldLayoutId id="2147483997" r:id="rId6"/>
    <p:sldLayoutId id="2147483998" r:id="rId7"/>
    <p:sldLayoutId id="2147483999" r:id="rId8"/>
    <p:sldLayoutId id="2147484000" r:id="rId9"/>
    <p:sldLayoutId id="2147484001" r:id="rId10"/>
    <p:sldLayoutId id="2147484002" r:id="rId11"/>
    <p:sldLayoutId id="2147484003" r:id="rId12"/>
    <p:sldLayoutId id="2147484004" r:id="rId13"/>
    <p:sldLayoutId id="2147484005" r:id="rId14"/>
    <p:sldLayoutId id="2147484006" r:id="rId15"/>
    <p:sldLayoutId id="2147484007" r:id="rId16"/>
    <p:sldLayoutId id="2147484008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5.pn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08520" y="1976685"/>
            <a:ext cx="882047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«Формирование финансовой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грамотности у обучающихся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начальной школы»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 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4371201"/>
            <a:ext cx="3744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latin typeface="Cambria" pitchFamily="18" charset="0"/>
              </a:rPr>
              <a:t>Учитель начальных классов:</a:t>
            </a:r>
          </a:p>
          <a:p>
            <a:r>
              <a:rPr lang="ru-RU" sz="2000" b="1" dirty="0" smtClean="0">
                <a:latin typeface="Cambria" pitchFamily="18" charset="0"/>
              </a:rPr>
              <a:t>Слепцова Саргылана Васильевна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6631" y="5877272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Cambria" pitchFamily="18" charset="0"/>
              </a:rPr>
              <a:t>2022 г</a:t>
            </a:r>
          </a:p>
        </p:txBody>
      </p:sp>
      <p:pic>
        <p:nvPicPr>
          <p:cNvPr id="7" name="Picture 2" descr="C:\Users\1\Desktop\hello_html_m77ef7f7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580" y="4371201"/>
            <a:ext cx="1994871" cy="217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9745" y="182442"/>
            <a:ext cx="1950413" cy="1950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7158" y="260648"/>
            <a:ext cx="8463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" pitchFamily="18" charset="0"/>
              </a:rPr>
              <a:t>МКОУ «Егенская основная общеобразовательная школа»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  <a:latin typeface="Cambria" pitchFamily="18" charset="0"/>
              </a:rPr>
              <a:t> МР Томпонский район Республики Саха (Якутия)</a:t>
            </a:r>
            <a:endParaRPr lang="ru-RU" sz="2000" b="1" dirty="0">
              <a:solidFill>
                <a:srgbClr val="0000FF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282" y="1500174"/>
            <a:ext cx="3286148" cy="4279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539552" y="332656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Окружающий мир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mbria" pitchFamily="18" charset="0"/>
              </a:rPr>
              <a:t>Из истории денег, денежные единицы, способы обмена товара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408691"/>
            <a:ext cx="4687887" cy="440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316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/>
                </a:solidFill>
              </a:rPr>
              <a:t>Разговор о важном</a:t>
            </a:r>
            <a:br>
              <a:rPr lang="ru-RU" dirty="0" smtClean="0">
                <a:solidFill>
                  <a:schemeClr val="accent6"/>
                </a:solidFill>
              </a:rPr>
            </a:br>
            <a:r>
              <a:rPr lang="ru-RU" dirty="0" smtClean="0">
                <a:solidFill>
                  <a:schemeClr val="accent6"/>
                </a:solidFill>
              </a:rPr>
              <a:t>во время классного часа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4392488" cy="329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12776"/>
            <a:ext cx="3559760" cy="4658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0780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Ярмарка местной продукции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792"/>
          <a:stretch/>
        </p:blipFill>
        <p:spPr bwMode="auto">
          <a:xfrm>
            <a:off x="539552" y="836712"/>
            <a:ext cx="3360903" cy="1794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85523" y="2359393"/>
            <a:ext cx="4989577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54713"/>
            <a:ext cx="2700337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3912" y="2924944"/>
            <a:ext cx="2414587" cy="287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9202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6777"/>
            <a:ext cx="6192688" cy="963952"/>
          </a:xfrm>
        </p:spPr>
        <p:txBody>
          <a:bodyPr/>
          <a:lstStyle/>
          <a:p>
            <a:r>
              <a:rPr lang="ru-RU" sz="3600" dirty="0" smtClean="0"/>
              <a:t>Ежегодная школьная Ярмарка </a:t>
            </a:r>
            <a:r>
              <a:rPr lang="ru-RU" sz="3600" dirty="0" smtClean="0">
                <a:solidFill>
                  <a:srgbClr val="047C07"/>
                </a:solidFill>
              </a:rPr>
              <a:t>«Урожай</a:t>
            </a:r>
            <a:r>
              <a:rPr lang="ru-RU" dirty="0" smtClean="0">
                <a:solidFill>
                  <a:srgbClr val="047C07"/>
                </a:solidFill>
              </a:rPr>
              <a:t>»</a:t>
            </a:r>
            <a:endParaRPr lang="ru-RU" dirty="0">
              <a:solidFill>
                <a:srgbClr val="047C07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1" y="1268760"/>
            <a:ext cx="326436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184" t="20338" r="24942" b="23635"/>
          <a:stretch/>
        </p:blipFill>
        <p:spPr bwMode="auto">
          <a:xfrm>
            <a:off x="3059832" y="1268760"/>
            <a:ext cx="2930575" cy="2502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868" b="38308"/>
          <a:stretch/>
        </p:blipFill>
        <p:spPr bwMode="auto">
          <a:xfrm>
            <a:off x="5076056" y="3933056"/>
            <a:ext cx="2592288" cy="2504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93" t="7945" r="13593" b="39726"/>
          <a:stretch/>
        </p:blipFill>
        <p:spPr bwMode="auto">
          <a:xfrm>
            <a:off x="806532" y="4077072"/>
            <a:ext cx="3718587" cy="2037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40" t="-521" r="19282" b="521"/>
          <a:stretch/>
        </p:blipFill>
        <p:spPr bwMode="auto">
          <a:xfrm rot="5400000">
            <a:off x="6309230" y="992603"/>
            <a:ext cx="2422929" cy="2975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4339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25935"/>
            <a:ext cx="8229600" cy="46064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F0932C"/>
                </a:solidFill>
                <a:latin typeface="Cambria"/>
                <a:ea typeface="Calibri" panose="020F0502020204030204" pitchFamily="34" charset="0"/>
                <a:cs typeface="Times New Roman" panose="02020603050405020304" pitchFamily="18" charset="0"/>
              </a:rPr>
              <a:t>Загадки «Доскажи словечко»</a:t>
            </a:r>
            <a:r>
              <a:rPr lang="ru-RU" sz="3200" dirty="0">
                <a:solidFill>
                  <a:srgbClr val="F7C547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F7C547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552" y="332656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Внеурочная деятельность.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«Развитие речи»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21532" y="1988840"/>
            <a:ext cx="3203575" cy="17272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lvl="0" algn="ctr" fontAlgn="base" latinLnBrk="0">
              <a:spcBef>
                <a:spcPct val="0"/>
              </a:spcBef>
            </a:pP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Получил купец доход,</a:t>
            </a:r>
          </a:p>
          <a:p>
            <a:pPr lvl="0" algn="ctr" fontAlgn="base" latinLnBrk="0">
              <a:spcBef>
                <a:spcPct val="0"/>
              </a:spcBef>
            </a:pP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Увеличил оборот,</a:t>
            </a:r>
          </a:p>
          <a:p>
            <a:pPr lvl="0" algn="ctr" fontAlgn="base" latinLnBrk="0">
              <a:spcBef>
                <a:spcPct val="0"/>
              </a:spcBef>
            </a:pP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Все расходы оплатил,</a:t>
            </a:r>
          </a:p>
          <a:p>
            <a:pPr lvl="0" algn="ctr" fontAlgn="base" latinLnBrk="0">
              <a:spcBef>
                <a:spcPct val="0"/>
              </a:spcBef>
            </a:pP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Свою </a:t>
            </a:r>
            <a:r>
              <a:rPr lang="ru-RU" sz="2200" b="1" dirty="0">
                <a:solidFill>
                  <a:srgbClr val="C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ДОЛЮ</a:t>
            </a:r>
            <a:r>
              <a:rPr lang="ru-RU" sz="2200" b="1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200" dirty="0">
                <a:solidFill>
                  <a:srgbClr val="30303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получил.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5069927" y="1988840"/>
            <a:ext cx="3203575" cy="172720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lvl="0" algn="ctr" latinLnBrk="0"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/>
              </a:rPr>
              <a:t>Обязан деньги ты вложить,</a:t>
            </a:r>
          </a:p>
          <a:p>
            <a:pPr lvl="0" algn="ctr" latinLnBrk="0"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/>
              </a:rPr>
              <a:t>Чтоб производство запустить,</a:t>
            </a:r>
          </a:p>
          <a:p>
            <a:pPr lvl="0" algn="ctr" latinLnBrk="0"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/>
              </a:rPr>
              <a:t>И чтоб ты прибыль получал</a:t>
            </a:r>
          </a:p>
          <a:p>
            <a:pPr lvl="0" algn="ctr" latinLnBrk="0"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/>
              </a:rPr>
              <a:t>Начальный нужен </a:t>
            </a:r>
            <a:r>
              <a:rPr lang="ru-RU" b="1" dirty="0">
                <a:solidFill>
                  <a:srgbClr val="C00000"/>
                </a:solidFill>
                <a:latin typeface="Cambria"/>
              </a:rPr>
              <a:t>КАПИТАЛ</a:t>
            </a:r>
            <a:endParaRPr lang="ru-RU" b="1" dirty="0">
              <a:solidFill>
                <a:srgbClr val="000000">
                  <a:lumMod val="95000"/>
                  <a:lumOff val="5000"/>
                </a:srgbClr>
              </a:solidFill>
              <a:latin typeface="Cambria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798315" y="4293096"/>
            <a:ext cx="3629669" cy="194421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lvl="0" algn="ctr" latinLnBrk="0">
              <a:defRPr/>
            </a:pPr>
            <a:r>
              <a:rPr lang="ru-RU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Деньги взяты в долг, на срок</a:t>
            </a:r>
          </a:p>
          <a:p>
            <a:pPr lvl="0" algn="ctr" latinLnBrk="0">
              <a:defRPr/>
            </a:pPr>
            <a:r>
              <a:rPr lang="ru-RU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возможно, под залог.</a:t>
            </a:r>
          </a:p>
          <a:p>
            <a:pPr lvl="0" algn="ctr" latinLnBrk="0">
              <a:defRPr/>
            </a:pPr>
            <a:r>
              <a:rPr lang="ru-RU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Делу это не вредит,</a:t>
            </a:r>
          </a:p>
          <a:p>
            <a:pPr lvl="0" algn="ctr" latinLnBrk="0">
              <a:defRPr/>
            </a:pPr>
            <a:r>
              <a:rPr lang="ru-RU" sz="2000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Коль под дело взят </a:t>
            </a:r>
            <a:r>
              <a:rPr lang="ru-RU" sz="2000" b="1" dirty="0">
                <a:solidFill>
                  <a:srgbClr val="C00000"/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КРЕДИТ</a:t>
            </a:r>
            <a:endParaRPr lang="ru-RU" sz="2000" dirty="0">
              <a:solidFill>
                <a:srgbClr val="000000">
                  <a:lumMod val="95000"/>
                  <a:lumOff val="5000"/>
                </a:srgbClr>
              </a:solidFill>
              <a:latin typeface="Cambr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4716017" y="4293096"/>
            <a:ext cx="3563216" cy="194421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 algn="ctr" latinLnBrk="0"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 труда, что можно обменять,</a:t>
            </a:r>
          </a:p>
          <a:p>
            <a:pPr lvl="0" algn="ctr" latinLnBrk="0"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Купить и самому перепродать …</a:t>
            </a:r>
          </a:p>
          <a:p>
            <a:pPr lvl="0" algn="ctr" latinLnBrk="0"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Свезти на ярмарку, на рынок, на базар.</a:t>
            </a:r>
          </a:p>
          <a:p>
            <a:pPr lvl="0" algn="ctr" latinLnBrk="0">
              <a:defRPr/>
            </a:pPr>
            <a:r>
              <a:rPr lang="ru-RU" dirty="0">
                <a:solidFill>
                  <a:srgbClr val="000000">
                    <a:lumMod val="95000"/>
                    <a:lumOff val="5000"/>
                  </a:srgbClr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это за продукт? Скажи – 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ТОВАР</a:t>
            </a:r>
            <a:endParaRPr lang="ru-RU" dirty="0">
              <a:solidFill>
                <a:srgbClr val="000000">
                  <a:lumMod val="95000"/>
                  <a:lumOff val="5000"/>
                </a:srgbClr>
              </a:solidFill>
              <a:latin typeface="Cambr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936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1890208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187"/>
          <a:stretch/>
        </p:blipFill>
        <p:spPr bwMode="auto">
          <a:xfrm>
            <a:off x="2555777" y="761706"/>
            <a:ext cx="3528392" cy="219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01" b="10301"/>
          <a:stretch/>
        </p:blipFill>
        <p:spPr bwMode="auto">
          <a:xfrm>
            <a:off x="4553953" y="3866895"/>
            <a:ext cx="4106233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761706"/>
            <a:ext cx="2496278" cy="219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866895"/>
            <a:ext cx="2737629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2356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solidFill>
                  <a:srgbClr val="C00000"/>
                </a:solidFill>
              </a:rPr>
              <a:t/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dirty="0">
                <a:solidFill>
                  <a:srgbClr val="C00000"/>
                </a:solidFill>
              </a:rPr>
              <a:t/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dirty="0">
                <a:solidFill>
                  <a:srgbClr val="C00000"/>
                </a:solidFill>
              </a:rPr>
              <a:t/>
            </a:r>
            <a:br>
              <a:rPr lang="ru-RU" sz="1800" dirty="0">
                <a:solidFill>
                  <a:srgbClr val="C00000"/>
                </a:solidFill>
              </a:rPr>
            </a:br>
            <a:r>
              <a:rPr lang="ru-RU" sz="1800" dirty="0">
                <a:solidFill>
                  <a:srgbClr val="C00000"/>
                </a:solidFill>
              </a:rPr>
              <a:t>«</a:t>
            </a:r>
            <a:r>
              <a:rPr lang="ru-RU" sz="2400" dirty="0">
                <a:solidFill>
                  <a:srgbClr val="C00000"/>
                </a:solidFill>
              </a:rPr>
              <a:t>Игра – путь детей к познанию мира, в котором они живут и который призваны изменить»                                                  </a:t>
            </a:r>
            <a:br>
              <a:rPr lang="ru-RU" sz="2400" dirty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C00000"/>
                </a:solidFill>
              </a:rPr>
              <a:t>                                                Максим Горький</a:t>
            </a:r>
            <a:r>
              <a:rPr lang="ru-RU" sz="4800" dirty="0">
                <a:solidFill>
                  <a:srgbClr val="C00000"/>
                </a:solidFill>
              </a:rPr>
              <a:t/>
            </a:r>
            <a:br>
              <a:rPr lang="ru-RU" sz="4800" dirty="0">
                <a:solidFill>
                  <a:srgbClr val="C0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108069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643050"/>
            <a:ext cx="75724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Calibri" pitchFamily="34" charset="0"/>
              </a:rPr>
              <a:t>Игра</a:t>
            </a:r>
            <a:r>
              <a:rPr lang="ru-RU" sz="2000" dirty="0">
                <a:latin typeface="Calibri" pitchFamily="34" charset="0"/>
              </a:rPr>
              <a:t> – это вид деятельности в условиях ситуаций, направленных на  воссоздание и усвоение общественного опыта, в котором складывается и совершенствуется самоуправление поведением.</a:t>
            </a:r>
          </a:p>
          <a:p>
            <a:r>
              <a:rPr lang="ru-RU" sz="2000" b="1" dirty="0">
                <a:latin typeface="Calibri" pitchFamily="34" charset="0"/>
              </a:rPr>
              <a:t>    </a:t>
            </a:r>
          </a:p>
          <a:p>
            <a:r>
              <a:rPr lang="ru-RU" sz="2000" b="1" dirty="0">
                <a:latin typeface="Calibri" pitchFamily="34" charset="0"/>
              </a:rPr>
              <a:t> Учебная игра</a:t>
            </a:r>
            <a:r>
              <a:rPr lang="ru-RU" sz="2000" dirty="0">
                <a:latin typeface="Calibri" pitchFamily="34" charset="0"/>
              </a:rPr>
              <a:t> – это образовательная технология, основанная на</a:t>
            </a:r>
          </a:p>
          <a:p>
            <a:r>
              <a:rPr lang="ru-RU" sz="2000" dirty="0">
                <a:latin typeface="Calibri" pitchFamily="34" charset="0"/>
              </a:rPr>
              <a:t>  моделировании конкретных ситуаций, через проживание которых учащиеся   осваивают определенные педагогом (модератором) способы деятельности.</a:t>
            </a:r>
          </a:p>
          <a:p>
            <a:r>
              <a:rPr lang="ru-RU" sz="2000" b="1" dirty="0">
                <a:latin typeface="Calibri" pitchFamily="34" charset="0"/>
              </a:rPr>
              <a:t>    </a:t>
            </a:r>
          </a:p>
          <a:p>
            <a:r>
              <a:rPr lang="ru-RU" sz="2000" b="1" dirty="0">
                <a:latin typeface="Calibri" pitchFamily="34" charset="0"/>
              </a:rPr>
              <a:t>Учебная игра по финансовой грамотности</a:t>
            </a:r>
            <a:r>
              <a:rPr lang="ru-RU" sz="2000" dirty="0">
                <a:latin typeface="Calibri" pitchFamily="34" charset="0"/>
              </a:rPr>
              <a:t> – это игра, в которой</a:t>
            </a:r>
          </a:p>
          <a:p>
            <a:r>
              <a:rPr lang="ru-RU" sz="2000" dirty="0">
                <a:latin typeface="Calibri" pitchFamily="34" charset="0"/>
              </a:rPr>
              <a:t>моделируются ситуации в сфере личных финансов и    взаимоотношений людей с финансовыми, государственными и иными организациями с целью  формирования или развития у игрока финансовых компетенций.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мастерской кондитера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2417835" cy="322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56792"/>
            <a:ext cx="3789627" cy="2729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025"/>
          <a:stretch/>
        </p:blipFill>
        <p:spPr bwMode="auto">
          <a:xfrm>
            <a:off x="4860032" y="4304753"/>
            <a:ext cx="3756315" cy="233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4444319"/>
            <a:ext cx="2879920" cy="221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418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715404" cy="657688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Модель формирования финансовой грамотности младших школьников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507" t="52426" r="33615" b="22250"/>
          <a:stretch/>
        </p:blipFill>
        <p:spPr bwMode="auto">
          <a:xfrm>
            <a:off x="357158" y="1500174"/>
            <a:ext cx="8501122" cy="514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41" y="188640"/>
            <a:ext cx="9144000" cy="1069514"/>
          </a:xfrm>
        </p:spPr>
        <p:txBody>
          <a:bodyPr/>
          <a:lstStyle/>
          <a:p>
            <a:r>
              <a:rPr lang="ru-RU" dirty="0" smtClean="0"/>
              <a:t>Формы игровой технологии во внеурочной деятельности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0"/>
            <p:extLst>
              <p:ext uri="{D42A27DB-BD31-4B8C-83A1-F6EECF244321}">
                <p14:modId xmlns:p14="http://schemas.microsoft.com/office/powerpoint/2010/main" xmlns="" val="3255186482"/>
              </p:ext>
            </p:extLst>
          </p:nvPr>
        </p:nvGraphicFramePr>
        <p:xfrm>
          <a:off x="468313" y="2428868"/>
          <a:ext cx="8032777" cy="3929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/>
                <a:ea typeface="Times New Roman"/>
              </a:rPr>
              <a:t>Актуальность:  </a:t>
            </a:r>
            <a:r>
              <a:rPr lang="ru-RU" dirty="0" smtClean="0">
                <a:solidFill>
                  <a:srgbClr val="0000FF"/>
                </a:solidFill>
                <a:latin typeface="Times New Roman"/>
                <a:ea typeface="Times New Roman"/>
              </a:rPr>
              <a:t>Ребёнок</a:t>
            </a:r>
            <a:r>
              <a:rPr lang="ru-RU" dirty="0">
                <a:solidFill>
                  <a:srgbClr val="0000FF"/>
                </a:solidFill>
                <a:latin typeface="Times New Roman"/>
                <a:ea typeface="Times New Roman"/>
              </a:rPr>
              <a:t>, готовясь к взрослой жизни в современном обществе, должен уже со школьной скамьи, познакомиться с основными понятиями и явлениями финансовой стороны существования.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16832"/>
            <a:ext cx="8496944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Цель</a:t>
            </a:r>
            <a:r>
              <a:rPr lang="ru-RU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b="1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развитие основ финансовой грамотности  детей младшего школьного возраста.</a:t>
            </a:r>
            <a:endParaRPr lang="ru-RU" sz="1400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Исходя из цели, обозначила следующие </a:t>
            </a:r>
            <a:r>
              <a:rPr lang="ru-RU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задачи:</a:t>
            </a:r>
            <a:endParaRPr lang="ru-RU" sz="1400" dirty="0">
              <a:solidFill>
                <a:srgbClr val="C00000"/>
              </a:solidFill>
              <a:latin typeface="Calibri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1.	Познакомить с основами финансовой грамотности младших школьников используя разнообразные виды деятельности.</a:t>
            </a:r>
            <a:endParaRPr lang="ru-RU" sz="1400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2.	Прививать интерес к финансовой грамотности.</a:t>
            </a:r>
            <a:endParaRPr lang="ru-RU" sz="1400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3.	Развивать понимания, управления и планирования бюджета.</a:t>
            </a:r>
            <a:endParaRPr lang="ru-RU" sz="1400" dirty="0">
              <a:solidFill>
                <a:srgbClr val="0000FF"/>
              </a:solidFill>
              <a:latin typeface="Calibri"/>
              <a:ea typeface="Times New Roman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latin typeface="Times New Roman"/>
                <a:ea typeface="Times New Roman"/>
                <a:cs typeface="Times New Roman"/>
              </a:rPr>
              <a:t>4.	Способствовать формированию у родителей интереса к обучению детей финансовой грамотности.</a:t>
            </a:r>
            <a:endParaRPr lang="ru-RU" sz="1400" dirty="0">
              <a:solidFill>
                <a:srgbClr val="0000FF"/>
              </a:solidFill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4221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188048"/>
            <a:ext cx="6554867" cy="1524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2001" y="404664"/>
            <a:ext cx="3716866" cy="1080120"/>
          </a:xfrm>
        </p:spPr>
        <p:txBody>
          <a:bodyPr/>
          <a:lstStyle/>
          <a:p>
            <a:endParaRPr lang="ru-RU" b="1" i="1" dirty="0" smtClean="0">
              <a:solidFill>
                <a:srgbClr val="002060"/>
              </a:solidFill>
            </a:endParaRPr>
          </a:p>
          <a:p>
            <a:r>
              <a:rPr lang="ru-RU" b="1" i="1" dirty="0" smtClean="0">
                <a:solidFill>
                  <a:srgbClr val="002060"/>
                </a:solidFill>
              </a:rPr>
              <a:t>Игра «кто потерял?» :</a:t>
            </a:r>
          </a:p>
          <a:p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97" y="945067"/>
            <a:ext cx="2362038" cy="206199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1216" y="1412793"/>
            <a:ext cx="2346480" cy="205929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1131" y="0"/>
            <a:ext cx="2354132" cy="213285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44" y="4887439"/>
            <a:ext cx="2179991" cy="195615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6651" y="1444681"/>
            <a:ext cx="2177349" cy="20478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39" y="4941167"/>
            <a:ext cx="2285447" cy="17902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9389" y="2429315"/>
            <a:ext cx="2305622" cy="1930487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6439" y="3212568"/>
            <a:ext cx="1673986" cy="184393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84062" y="4302144"/>
            <a:ext cx="1911261" cy="204787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326" y="3408272"/>
            <a:ext cx="2110186" cy="1496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4314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  <p:extLst>
      <p:ext uri="{BB962C8B-B14F-4D97-AF65-F5344CB8AC3E}">
        <p14:creationId xmlns:p14="http://schemas.microsoft.com/office/powerpoint/2010/main" xmlns="" val="247365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052786"/>
            <a:ext cx="2520280" cy="4480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2089" y="1196752"/>
            <a:ext cx="3348372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C:\Users\Димка\Desktop\childrensi_docto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41837"/>
            <a:ext cx="1440160" cy="2271799"/>
          </a:xfrm>
          <a:prstGeom prst="rect">
            <a:avLst/>
          </a:prstGeom>
          <a:noFill/>
        </p:spPr>
      </p:pic>
      <p:pic>
        <p:nvPicPr>
          <p:cNvPr id="9" name="Picture 2" descr="C:\Users\Димка\Desktop\vodij_5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4152294"/>
            <a:ext cx="1656184" cy="2161342"/>
          </a:xfrm>
          <a:prstGeom prst="rect">
            <a:avLst/>
          </a:prstGeom>
          <a:noFill/>
        </p:spPr>
      </p:pic>
      <p:pic>
        <p:nvPicPr>
          <p:cNvPr id="10" name="Picture 2" descr="C:\Users\Димка\Desktop\строитель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852" y="-1"/>
            <a:ext cx="1512168" cy="26843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2722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Защита проектов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877223" cy="2456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79875"/>
            <a:ext cx="3303587" cy="185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19" t="10437" r="8459" b="17504"/>
          <a:stretch/>
        </p:blipFill>
        <p:spPr bwMode="auto">
          <a:xfrm>
            <a:off x="5724128" y="1268760"/>
            <a:ext cx="2592288" cy="2429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71" t="11464" r="6395" b="32306"/>
          <a:stretch/>
        </p:blipFill>
        <p:spPr bwMode="auto">
          <a:xfrm>
            <a:off x="4427984" y="3933056"/>
            <a:ext cx="4286737" cy="2496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5822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5" y="116632"/>
            <a:ext cx="8605713" cy="936104"/>
          </a:xfrm>
        </p:spPr>
        <p:txBody>
          <a:bodyPr/>
          <a:lstStyle/>
          <a:p>
            <a:pPr marL="0" indent="0">
              <a:buNone/>
            </a:pPr>
            <a:r>
              <a:rPr lang="ru-RU" sz="3600" dirty="0" smtClean="0">
                <a:solidFill>
                  <a:srgbClr val="C00000"/>
                </a:solidFill>
              </a:rPr>
              <a:t>Республиканская НПК « Шаг в будущее»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743268" cy="239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96752"/>
            <a:ext cx="4213225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6009" y="3645024"/>
            <a:ext cx="1438275" cy="187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893873" cy="2920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99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Региональный  конкурс инсценировок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88003"/>
            <a:ext cx="3111013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3949" y="3942119"/>
            <a:ext cx="4248471" cy="2389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3949" y="1124744"/>
            <a:ext cx="4176464" cy="2659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4613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179512" y="332656"/>
            <a:ext cx="8856984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Финансовая грамотность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1196752"/>
            <a:ext cx="680424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u="sng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В результате изучения основ финансовой грамот</a:t>
            </a:r>
          </a:p>
          <a:p>
            <a:pPr>
              <a:lnSpc>
                <a:spcPct val="150000"/>
              </a:lnSpc>
            </a:pPr>
            <a:r>
              <a:rPr lang="ru-RU" sz="2000" b="1" u="sng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ности</a:t>
            </a:r>
            <a:r>
              <a:rPr lang="ru-RU" sz="2000" b="1" u="sng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на уровне НОО, обучающиеся должны знать: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latin typeface="Cambria" pitchFamily="18" charset="0"/>
              </a:rPr>
              <a:t>понимание природы и функции денег;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latin typeface="Cambria" pitchFamily="18" charset="0"/>
              </a:rPr>
              <a:t>умение ценить деньги;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latin typeface="Cambria" pitchFamily="18" charset="0"/>
              </a:rPr>
              <a:t>умение считать деньги;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latin typeface="Cambria" pitchFamily="18" charset="0"/>
              </a:rPr>
              <a:t>умение составлять финансовый отчет;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latin typeface="Cambria" pitchFamily="18" charset="0"/>
              </a:rPr>
              <a:t>умение экономить и сберегать;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latin typeface="Cambria" pitchFamily="18" charset="0"/>
              </a:rPr>
              <a:t>умение тратить деньги и жить по средствам;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>
                <a:latin typeface="Cambria" pitchFamily="18" charset="0"/>
              </a:rPr>
              <a:t>умение делиться.</a:t>
            </a:r>
          </a:p>
        </p:txBody>
      </p:sp>
      <p:pic>
        <p:nvPicPr>
          <p:cNvPr id="16386" name="Picture 2" descr="https://ds04.infourok.ru/uploads/ex/1305/001792a4-8080fa18/img6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3570" y="1996918"/>
            <a:ext cx="3505753" cy="262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420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1340768"/>
            <a:ext cx="6160887" cy="4116224"/>
          </a:xfr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6524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556792"/>
            <a:ext cx="7344816" cy="460648"/>
          </a:xfrm>
        </p:spPr>
        <p:txBody>
          <a:bodyPr>
            <a:noAutofit/>
          </a:bodyPr>
          <a:lstStyle/>
          <a:p>
            <a:pPr indent="270510" algn="just">
              <a:spcBef>
                <a:spcPts val="0"/>
              </a:spcBef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  <a:cs typeface="Times New Roman"/>
              </a:rPr>
              <a:t>Финансовая грамотность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 – это способность человека управлять своими доходами и расходами, принимать правильные решения по распределению денежных средств (жить по средствам) и грамотно их приумножать. 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429000"/>
            <a:ext cx="6564313" cy="2502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8299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263" t="55332" r="41256" b="12886"/>
          <a:stretch/>
        </p:blipFill>
        <p:spPr bwMode="auto">
          <a:xfrm>
            <a:off x="1" y="0"/>
            <a:ext cx="9177466" cy="6816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2826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dirty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3200" dirty="0">
                <a:solidFill>
                  <a:srgbClr val="C00000"/>
                </a:solidFill>
                <a:latin typeface="Cambria" pitchFamily="18" charset="0"/>
              </a:rPr>
            </a:br>
            <a:r>
              <a:rPr lang="ru-RU" sz="3200" dirty="0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  <a:br>
              <a:rPr lang="ru-RU" sz="3200" dirty="0">
                <a:solidFill>
                  <a:srgbClr val="C00000"/>
                </a:solidFill>
                <a:latin typeface="Cambria" pitchFamily="18" charset="0"/>
              </a:rPr>
            </a:br>
            <a:r>
              <a:rPr lang="ru-RU" sz="3200" dirty="0">
                <a:solidFill>
                  <a:srgbClr val="C00000"/>
                </a:solidFill>
                <a:latin typeface="Cambria" pitchFamily="18" charset="0"/>
              </a:rPr>
              <a:t>Математика</a:t>
            </a:r>
            <a:r>
              <a:rPr lang="ru-RU" sz="4800" dirty="0">
                <a:solidFill>
                  <a:srgbClr val="C00000"/>
                </a:solidFill>
                <a:latin typeface="Cambria" pitchFamily="18" charset="0"/>
              </a:rPr>
              <a:t/>
            </a:r>
            <a:br>
              <a:rPr lang="ru-RU" sz="4800" dirty="0">
                <a:solidFill>
                  <a:srgbClr val="C00000"/>
                </a:solidFill>
                <a:latin typeface="Cambria" pitchFamily="18" charset="0"/>
              </a:rPr>
            </a:b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858180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Grp="1" noChangeAspect="1" noChangeArrowheads="1"/>
          </p:cNvPicPr>
          <p:nvPr>
            <p:ph idx="10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2928934"/>
            <a:ext cx="764386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857224" y="4429132"/>
            <a:ext cx="73581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ru-RU" altLang="ru-RU" sz="4800" b="1" dirty="0"/>
              <a:t>100 копеек = 1 рубль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altLang="ru-RU" sz="4800" b="1" dirty="0"/>
              <a:t>1 рубль = 100 копеек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2"/>
          <p:cNvSpPr txBox="1">
            <a:spLocks/>
          </p:cNvSpPr>
          <p:nvPr/>
        </p:nvSpPr>
        <p:spPr>
          <a:xfrm>
            <a:off x="539552" y="332656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Математика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214422"/>
            <a:ext cx="4853990" cy="31024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54" y="4572008"/>
            <a:ext cx="5247023" cy="1895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2463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539552" y="332656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Математика</a:t>
            </a: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74" y="3357562"/>
            <a:ext cx="5931153" cy="3006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1214422"/>
            <a:ext cx="5500726" cy="1928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19402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>
          <a:xfrm>
            <a:off x="539552" y="332656"/>
            <a:ext cx="8229600" cy="4606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3200" b="1" dirty="0">
                <a:solidFill>
                  <a:srgbClr val="C00000"/>
                </a:solidFill>
                <a:latin typeface="Cambria" pitchFamily="18" charset="0"/>
              </a:rPr>
              <a:t>Русский язык и Литературное чтение</a:t>
            </a:r>
          </a:p>
        </p:txBody>
      </p:sp>
      <p:sp>
        <p:nvSpPr>
          <p:cNvPr id="6" name="Заголовок 12"/>
          <p:cNvSpPr>
            <a:spLocks noGrp="1"/>
          </p:cNvSpPr>
          <p:nvPr>
            <p:ph idx="1"/>
          </p:nvPr>
        </p:nvSpPr>
        <p:spPr bwMode="auto">
          <a:xfrm>
            <a:off x="1187624" y="1112978"/>
            <a:ext cx="6624736" cy="49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25000" lnSpcReduction="20000"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Cambria" pitchFamily="18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Cambria" pitchFamily="18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Cambria" pitchFamily="18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Cambria" pitchFamily="18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Cambria" pitchFamily="18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Cambria" pitchFamily="18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Cambria" pitchFamily="18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Cambria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0932C"/>
              </a:solidFill>
              <a:effectLst/>
              <a:uLnTx/>
              <a:uFillTx/>
              <a:latin typeface="Cambria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2400" b="1" dirty="0">
              <a:solidFill>
                <a:srgbClr val="F0932C"/>
              </a:solidFill>
              <a:latin typeface="Cambria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0932C"/>
              </a:solidFill>
              <a:effectLst/>
              <a:uLnTx/>
              <a:uFillTx/>
              <a:latin typeface="Cambria"/>
              <a:ea typeface="+mj-ea"/>
              <a:cs typeface="+mj-cs"/>
            </a:endParaRP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0932C"/>
              </a:solidFill>
              <a:effectLst/>
              <a:uLnTx/>
              <a:uFillTx/>
              <a:latin typeface="Cambria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sng" strike="noStrike" kern="1200" cap="none" spc="0" normalizeH="0" baseline="0" noProof="0" dirty="0">
                <a:ln>
                  <a:noFill/>
                </a:ln>
                <a:solidFill>
                  <a:srgbClr val="F0932C"/>
                </a:solidFill>
                <a:effectLst/>
                <a:uLnTx/>
                <a:uFillTx/>
                <a:latin typeface="Cambria"/>
                <a:ea typeface="+mj-ea"/>
                <a:cs typeface="+mj-cs"/>
              </a:rPr>
              <a:t>Ребусы. Отгадайте названия валют</a:t>
            </a:r>
          </a:p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0932C"/>
              </a:solidFill>
              <a:effectLst/>
              <a:uLnTx/>
              <a:uFillTx/>
              <a:latin typeface="Cambria"/>
              <a:ea typeface="+mj-ea"/>
              <a:cs typeface="+mj-cs"/>
            </a:endParaRPr>
          </a:p>
        </p:txBody>
      </p: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2987824" y="1511942"/>
            <a:ext cx="2438525" cy="1306307"/>
            <a:chOff x="1364023" y="1233734"/>
            <a:chExt cx="4010309" cy="1907234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364023" y="1233734"/>
              <a:ext cx="4010309" cy="1907234"/>
            </a:xfrm>
            <a:prstGeom prst="rect">
              <a:avLst/>
            </a:prstGeom>
            <a:solidFill>
              <a:srgbClr val="F7C547"/>
            </a:solidFill>
            <a:ln w="12700" cap="flat" cmpd="sng" algn="ctr">
              <a:solidFill>
                <a:srgbClr val="F7C547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/>
                <a:ea typeface="+mn-ea"/>
                <a:cs typeface="+mn-cs"/>
              </a:endParaRP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2973" y="1368303"/>
              <a:ext cx="3672408" cy="1638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8086"/>
            <a:ext cx="2736304" cy="1305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Объект 2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30988" y="2049636"/>
            <a:ext cx="2496307" cy="1028526"/>
          </a:xfrm>
        </p:spPr>
      </p:pic>
      <p:grpSp>
        <p:nvGrpSpPr>
          <p:cNvPr id="13" name="Группа 11"/>
          <p:cNvGrpSpPr>
            <a:grpSpLocks/>
          </p:cNvGrpSpPr>
          <p:nvPr/>
        </p:nvGrpSpPr>
        <p:grpSpPr bwMode="auto">
          <a:xfrm>
            <a:off x="5562821" y="1772816"/>
            <a:ext cx="3528392" cy="1183025"/>
            <a:chOff x="2488900" y="4523614"/>
            <a:chExt cx="5477720" cy="1929721"/>
          </a:xfrm>
        </p:grpSpPr>
        <p:pic>
          <p:nvPicPr>
            <p:cNvPr id="14" name="Рисунок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8900" y="4523614"/>
              <a:ext cx="5477720" cy="1929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Рисунок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90306" y="4680541"/>
              <a:ext cx="1101714" cy="1556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0036" y="4691488"/>
              <a:ext cx="3980270" cy="1545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Прямоугольник 16"/>
          <p:cNvSpPr/>
          <p:nvPr/>
        </p:nvSpPr>
        <p:spPr>
          <a:xfrm>
            <a:off x="1161964" y="3214251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sng" strike="noStrike" kern="0" cap="none" spc="0" normalizeH="0" baseline="0" noProof="0" dirty="0">
                <a:ln>
                  <a:noFill/>
                </a:ln>
                <a:solidFill>
                  <a:srgbClr val="F0932C"/>
                </a:solidFill>
                <a:effectLst/>
                <a:uLnTx/>
                <a:uFillTx/>
                <a:latin typeface="Cambria"/>
                <a:ea typeface="+mj-ea"/>
                <a:cs typeface="Times New Roman" pitchFamily="18" charset="0"/>
              </a:rPr>
              <a:t>Анаграммы. Расшифруйте слова</a:t>
            </a:r>
            <a:endParaRPr kumimoji="0" lang="ru-RU" sz="1200" b="0" i="0" u="sng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528" y="3789040"/>
            <a:ext cx="83003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 latinLnBrk="0">
              <a:spcBef>
                <a:spcPct val="0"/>
              </a:spcBef>
            </a:pPr>
            <a:r>
              <a:rPr lang="ru-RU" sz="32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СИПЕНЯ </a:t>
            </a:r>
            <a:r>
              <a:rPr lang="ru-RU" sz="3200" b="1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(ПЕНСИЯ)</a:t>
            </a:r>
          </a:p>
          <a:p>
            <a:pPr lvl="0" fontAlgn="base" latinLnBrk="0">
              <a:spcBef>
                <a:spcPct val="0"/>
              </a:spcBef>
            </a:pPr>
            <a:r>
              <a:rPr lang="ru-RU" sz="32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ЛАКМЕРА</a:t>
            </a:r>
            <a:r>
              <a:rPr lang="ru-RU" sz="3200" b="1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(РЕКЛАМА)</a:t>
            </a:r>
          </a:p>
          <a:p>
            <a:pPr lvl="0" fontAlgn="base" latinLnBrk="0">
              <a:spcBef>
                <a:spcPct val="0"/>
              </a:spcBef>
            </a:pPr>
            <a:r>
              <a:rPr lang="ru-RU" sz="32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ПАРТАЛАЗ</a:t>
            </a:r>
            <a:r>
              <a:rPr lang="ru-RU" sz="3200" b="1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(ЗАРПЛАТА)</a:t>
            </a:r>
          </a:p>
          <a:p>
            <a:pPr lvl="0" fontAlgn="base" latinLnBrk="0">
              <a:spcBef>
                <a:spcPct val="0"/>
              </a:spcBef>
            </a:pPr>
            <a:r>
              <a:rPr lang="ru-RU" sz="32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ОВОДРОГ</a:t>
            </a:r>
            <a:r>
              <a:rPr lang="ru-RU" sz="3200" b="1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 (ДОГОВОР)</a:t>
            </a:r>
          </a:p>
          <a:p>
            <a:pPr lvl="0" fontAlgn="base" latinLnBrk="0">
              <a:spcBef>
                <a:spcPct val="0"/>
              </a:spcBef>
            </a:pPr>
            <a:r>
              <a:rPr lang="ru-RU" sz="3200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КАНОЭКОМИ</a:t>
            </a:r>
            <a:r>
              <a:rPr lang="ru-RU" sz="2800" b="1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  </a:t>
            </a:r>
            <a:r>
              <a:rPr lang="ru-RU" sz="3200" b="1" dirty="0">
                <a:solidFill>
                  <a:srgbClr val="000000"/>
                </a:solidFill>
                <a:latin typeface="Cambria" pitchFamily="18" charset="0"/>
                <a:cs typeface="Times New Roman" pitchFamily="18" charset="0"/>
              </a:rPr>
              <a:t>(ЭКОНОМИКА)</a:t>
            </a:r>
          </a:p>
        </p:txBody>
      </p:sp>
      <p:pic>
        <p:nvPicPr>
          <p:cNvPr id="19" name="Picture 2" descr="http://www.cliparthut.com/clip-arts/346/mystery-clip-art-346644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9745" y="3776438"/>
            <a:ext cx="3291239" cy="2289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2919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28662" y="428604"/>
            <a:ext cx="7840490" cy="364700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Урочная деятельность.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800" b="1" dirty="0">
                <a:solidFill>
                  <a:srgbClr val="C00000"/>
                </a:solidFill>
                <a:latin typeface="Cambria" pitchFamily="18" charset="0"/>
              </a:rPr>
              <a:t>Окружающий мир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2400" b="1" dirty="0">
                <a:solidFill>
                  <a:schemeClr val="tx1"/>
                </a:solidFill>
                <a:latin typeface="Cambria" pitchFamily="18" charset="0"/>
              </a:rPr>
              <a:t>Потребности </a:t>
            </a:r>
            <a:r>
              <a:rPr lang="ru-RU" sz="2400" b="1" dirty="0" smtClean="0">
                <a:solidFill>
                  <a:schemeClr val="tx1"/>
                </a:solidFill>
                <a:latin typeface="Cambria" pitchFamily="18" charset="0"/>
              </a:rPr>
              <a:t>семьи</a:t>
            </a:r>
            <a:endParaRPr lang="ru-RU" sz="2400" b="1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1484784"/>
            <a:ext cx="3714776" cy="5077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211087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4.xml><?xml version="1.0" encoding="utf-8"?>
<a:theme xmlns:a="http://schemas.openxmlformats.org/drawingml/2006/main" name="1_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</TotalTime>
  <Words>461</Words>
  <Application>Microsoft Office PowerPoint</Application>
  <PresentationFormat>Экран (4:3)</PresentationFormat>
  <Paragraphs>94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Custom Design</vt:lpstr>
      <vt:lpstr>Воздушный поток</vt:lpstr>
      <vt:lpstr>Капля</vt:lpstr>
      <vt:lpstr>1_Капля</vt:lpstr>
      <vt:lpstr>Слайд 1</vt:lpstr>
      <vt:lpstr>Слайд 2</vt:lpstr>
      <vt:lpstr>Слайд 3</vt:lpstr>
      <vt:lpstr>Слайд 4</vt:lpstr>
      <vt:lpstr> Урочная деятельность. Математика </vt:lpstr>
      <vt:lpstr>Слайд 6</vt:lpstr>
      <vt:lpstr>Слайд 7</vt:lpstr>
      <vt:lpstr>Слайд 8</vt:lpstr>
      <vt:lpstr>Слайд 9</vt:lpstr>
      <vt:lpstr>Слайд 10</vt:lpstr>
      <vt:lpstr>Разговор о важном во время классного часа </vt:lpstr>
      <vt:lpstr>Ярмарка местной продукции </vt:lpstr>
      <vt:lpstr>Ежегодная школьная Ярмарка «Урожай»</vt:lpstr>
      <vt:lpstr>Слайд 14</vt:lpstr>
      <vt:lpstr>Слайд 15</vt:lpstr>
      <vt:lpstr>   «Игра – путь детей к познанию мира, в котором они живут и который призваны изменить»                                                                                                   Максим Горький </vt:lpstr>
      <vt:lpstr>В мастерской кондитера </vt:lpstr>
      <vt:lpstr>Модель формирования финансовой грамотности младших школьников </vt:lpstr>
      <vt:lpstr>Формы игровой технологии во внеурочной деятельности </vt:lpstr>
      <vt:lpstr>Слайд 20</vt:lpstr>
      <vt:lpstr>Слайд 21</vt:lpstr>
      <vt:lpstr>Слайд 22</vt:lpstr>
      <vt:lpstr>Защита проектов</vt:lpstr>
      <vt:lpstr>Республиканская НПК « Шаг в будущее»</vt:lpstr>
      <vt:lpstr>Региональный  конкурс инсценировок</vt:lpstr>
      <vt:lpstr>Слайд 26</vt:lpstr>
      <vt:lpstr>Спасибо за внимание!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гыук</cp:lastModifiedBy>
  <cp:revision>163</cp:revision>
  <dcterms:created xsi:type="dcterms:W3CDTF">2014-04-01T16:35:38Z</dcterms:created>
  <dcterms:modified xsi:type="dcterms:W3CDTF">2022-10-26T11:50:15Z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1676071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